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sldIdLst>
    <p:sldId id="262" r:id="rId2"/>
    <p:sldId id="257" r:id="rId3"/>
    <p:sldId id="258" r:id="rId4"/>
    <p:sldId id="259" r:id="rId5"/>
    <p:sldId id="260" r:id="rId6"/>
    <p:sldId id="271" r:id="rId7"/>
    <p:sldId id="272" r:id="rId8"/>
    <p:sldId id="264" r:id="rId9"/>
    <p:sldId id="265" r:id="rId10"/>
    <p:sldId id="266" r:id="rId11"/>
    <p:sldId id="268" r:id="rId12"/>
    <p:sldId id="261" r:id="rId13"/>
    <p:sldId id="270" r:id="rId14"/>
    <p:sldId id="267" r:id="rId15"/>
    <p:sldId id="269" r:id="rId16"/>
    <p:sldId id="273" r:id="rId17"/>
    <p:sldId id="274" r:id="rId18"/>
    <p:sldId id="275" r:id="rId19"/>
    <p:sldId id="276" r:id="rId20"/>
    <p:sldId id="277" r:id="rId21"/>
    <p:sldId id="278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2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1A522-C695-4D27-A292-D549038F77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42502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A742E-CA24-424F-ABFD-BDB1CA7833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2435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7386D-F16F-4076-9123-4D0C324BB6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5375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F8575-2CDE-4514-9640-1443E64A8F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5934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259DE-37F3-466A-8B09-F3EEF94437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0667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1A4B8-1A28-4BAE-BA83-9DEE5A47B80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302308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B8A23-AFE9-4BDC-BBAB-25C4249AD8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6026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9A7B3-2B64-4551-A538-BB3A12720C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2853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2BBC2-F515-42D5-86D2-3795CE1536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4345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9A7E3-590C-4943-A215-E8E1D014717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21886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80668-5C44-4BED-BD8C-78EA6CEAE8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02722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70221-BE51-42EB-AED9-6D737B610F9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4758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80DF1479-22A0-47CE-A846-D23646EA80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16" r:id="rId2"/>
    <p:sldLayoutId id="2147483725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6" r:id="rId9"/>
    <p:sldLayoutId id="2147483722" r:id="rId10"/>
    <p:sldLayoutId id="2147483723" r:id="rId11"/>
    <p:sldLayoutId id="214748372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microsoft.com/office/2007/relationships/hdphoto" Target="../media/hdphoto2.wdp"/><Relationship Id="rId10" Type="http://schemas.openxmlformats.org/officeDocument/2006/relationships/image" Target="../media/image20.png"/><Relationship Id="rId4" Type="http://schemas.openxmlformats.org/officeDocument/2006/relationships/image" Target="../media/image16.jpe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microsoft.com/office/2007/relationships/hdphoto" Target="../media/hdphoto10.wdp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openxmlformats.org/officeDocument/2006/relationships/image" Target="../media/image29.jpeg"/><Relationship Id="rId10" Type="http://schemas.openxmlformats.org/officeDocument/2006/relationships/image" Target="../media/image26.jpeg"/><Relationship Id="rId4" Type="http://schemas.openxmlformats.org/officeDocument/2006/relationships/image" Target="../media/image23.jpeg"/><Relationship Id="rId9" Type="http://schemas.microsoft.com/office/2007/relationships/hdphoto" Target="../media/hdphoto8.wdp"/><Relationship Id="rId1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5" Type="http://schemas.microsoft.com/office/2007/relationships/hdphoto" Target="../media/hdphoto12.wdp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microsoft.com/office/2007/relationships/hdphoto" Target="../media/hdphoto15.wdp"/><Relationship Id="rId4" Type="http://schemas.openxmlformats.org/officeDocument/2006/relationships/image" Target="../media/image39.jpeg"/><Relationship Id="rId9" Type="http://schemas.microsoft.com/office/2007/relationships/hdphoto" Target="../media/hdphoto17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microsoft.com/office/2007/relationships/hdphoto" Target="../media/hdphoto23.wdp"/><Relationship Id="rId3" Type="http://schemas.microsoft.com/office/2007/relationships/hdphoto" Target="../media/hdphoto18.wdp"/><Relationship Id="rId7" Type="http://schemas.microsoft.com/office/2007/relationships/hdphoto" Target="../media/hdphoto20.wdp"/><Relationship Id="rId12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microsoft.com/office/2007/relationships/hdphoto" Target="../media/hdphoto22.wdp"/><Relationship Id="rId5" Type="http://schemas.microsoft.com/office/2007/relationships/hdphoto" Target="../media/hdphoto19.wdp"/><Relationship Id="rId10" Type="http://schemas.openxmlformats.org/officeDocument/2006/relationships/image" Target="../media/image46.jpeg"/><Relationship Id="rId4" Type="http://schemas.openxmlformats.org/officeDocument/2006/relationships/image" Target="../media/image43.jpeg"/><Relationship Id="rId9" Type="http://schemas.microsoft.com/office/2007/relationships/hdphoto" Target="../media/hdphoto2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microsoft.com/office/2007/relationships/hdphoto" Target="../media/hdphoto24.wdp"/><Relationship Id="rId7" Type="http://schemas.microsoft.com/office/2007/relationships/hdphoto" Target="../media/hdphoto26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microsoft.com/office/2007/relationships/hdphoto" Target="../media/hdphoto28.wdp"/><Relationship Id="rId5" Type="http://schemas.microsoft.com/office/2007/relationships/hdphoto" Target="../media/hdphoto25.wdp"/><Relationship Id="rId10" Type="http://schemas.openxmlformats.org/officeDocument/2006/relationships/image" Target="../media/image52.jpeg"/><Relationship Id="rId4" Type="http://schemas.openxmlformats.org/officeDocument/2006/relationships/image" Target="../media/image49.jpeg"/><Relationship Id="rId9" Type="http://schemas.microsoft.com/office/2007/relationships/hdphoto" Target="../media/hdphoto27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71" y="914400"/>
            <a:ext cx="8915400" cy="5696712"/>
          </a:xfrm>
          <a:extLst/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Психолого-педагогическое </a:t>
            </a:r>
            <a:r>
              <a:rPr lang="ru-RU" alt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 детей </a:t>
            </a:r>
            <a:r>
              <a:rPr lang="ru-RU" alt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РАС</a:t>
            </a:r>
            <a:br>
              <a:rPr lang="ru-RU" alt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образовательном учреждении для обучающихся с ОВЗ (ЗПР</a:t>
            </a:r>
            <a:r>
              <a:rPr lang="ru-RU" alt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br>
              <a:rPr lang="ru-RU" alt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развития коммуникации детей с РАС в ОГКОУ «Школа-интернат № 16»</a:t>
            </a:r>
            <a:r>
              <a:rPr lang="ru-RU" alt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1862" y="270483"/>
            <a:ext cx="8102600" cy="9017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пособия</a:t>
            </a:r>
            <a:endParaRPr lang="ru-RU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3" name="Picture 6" descr="https://images.ru.prom.st/550614233_w640_h640_cid2666212_pid357027811-9750fd7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8362">
            <a:off x="438150" y="1260475"/>
            <a:ext cx="176530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http://static.ozone.ru/multimedia/books_covers/101443302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9327">
            <a:off x="1366838" y="2711450"/>
            <a:ext cx="1466850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" descr="http://my-clothing-shop.ru/pictures/102006550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63273">
            <a:off x="2198688" y="3930650"/>
            <a:ext cx="1454150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https://goods.kaypu.com/photo/50666ba8c6e2f2a86906f37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26853">
            <a:off x="4507738" y="1582737"/>
            <a:ext cx="1552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2" descr="https://static.onlinetrade.ru/img/items/b/kniga_shkola_dlya_doshkolyat_6_7_let_chitaem_vsluh_prostie_teksti_fioletovaya_232452_1474444732_1.jpg"/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000060">
            <a:off x="6558653" y="2524494"/>
            <a:ext cx="1638300" cy="2576512"/>
          </a:xfrm>
          <a:noFill/>
        </p:spPr>
      </p:pic>
      <p:pic>
        <p:nvPicPr>
          <p:cNvPr id="15368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18479">
            <a:off x="4076700" y="3876675"/>
            <a:ext cx="1812925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143" y="457200"/>
            <a:ext cx="8610600" cy="7747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     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пособия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1" name="Picture 2" descr="http://diary-culture.ru/upload/blogs/0437484963aafe13b640781dd19b86a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295400"/>
            <a:ext cx="7696200" cy="5337175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685800"/>
            <a:ext cx="8839200" cy="5791200"/>
          </a:xfrm>
        </p:spPr>
        <p:txBody>
          <a:bodyPr>
            <a:normAutofit fontScale="90000"/>
          </a:bodyPr>
          <a:lstStyle/>
          <a:p>
            <a:pPr marL="174625" algn="ctr" eaLnBrk="1" hangingPunct="1"/>
            <a:r>
              <a:rPr lang="ru-RU" alt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развития коммуникации </a:t>
            </a:r>
            <a:r>
              <a:rPr lang="ru-RU" alt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alt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alt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</a:t>
            </a:r>
            <a:br>
              <a:rPr lang="ru-RU" alt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Логопедическая </a:t>
            </a:r>
            <a:r>
              <a:rPr lang="ru-RU" alt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психологическая  работа с детьми с РАС должна проходить определенным образом</a:t>
            </a:r>
            <a:r>
              <a:rPr lang="ru-RU" alt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alt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Логопедической  и психологической работе предшествует адаптационный период, в ходе которого изучаются анамнестические сведения, составляется протокол речевого развития и проводится наблюдение за  поведением ребенка.</a:t>
            </a:r>
            <a:br>
              <a:rPr lang="ru-RU" alt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Очень важно установить эмоциональную связь с ребенком. Нельзя быть слишком активным, навязывать ребенку взаимодействие и задавать прямые вопросы, если не достигнут контакт.</a:t>
            </a:r>
            <a:br>
              <a:rPr lang="ru-RU" alt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alt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В  работе с детьми не  должно быть предметов, отвлекающих ребенка, помнить о безопасности, так как некоторые аутичные дети импульсивны, </a:t>
            </a:r>
            <a:r>
              <a:rPr lang="ru-RU" altLang="ru-RU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двигательно</a:t>
            </a:r>
            <a:r>
              <a:rPr lang="ru-RU" alt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беспокойны, и у них иногда возникают эпизоды агрессии и </a:t>
            </a:r>
            <a:r>
              <a:rPr lang="ru-RU" altLang="ru-RU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самоагрессии</a:t>
            </a:r>
            <a:r>
              <a:rPr lang="ru-RU" alt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alt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alt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.Программа по коррекции речевых нарушений разрабатывается совместно со всеми специалистами, работающими с ребенком.</a:t>
            </a:r>
            <a:br>
              <a:rPr lang="ru-RU" alt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Логопедическая  </a:t>
            </a:r>
            <a:r>
              <a:rPr lang="ru-RU" alt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психологическая работа по коррекции речевого  развития должна быть последовательной. </a:t>
            </a:r>
            <a:endParaRPr lang="ru-RU" alt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098" y="269875"/>
            <a:ext cx="8820702" cy="107315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пособия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0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181859">
            <a:off x="1661336" y="1984710"/>
            <a:ext cx="2764884" cy="1698104"/>
          </a:xfrm>
        </p:spPr>
      </p:pic>
      <p:pic>
        <p:nvPicPr>
          <p:cNvPr id="19461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76771">
            <a:off x="4208587" y="1990194"/>
            <a:ext cx="262255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Рисунок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64640">
            <a:off x="5987730" y="1933198"/>
            <a:ext cx="2714625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Рисунок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93083">
            <a:off x="1853023" y="4504432"/>
            <a:ext cx="2614613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Рисунок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45642">
            <a:off x="6158464" y="4329148"/>
            <a:ext cx="2846388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Sanek\Desktop\Фото лог игры\20190828_094542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16" t="13346" r="9008" b="13672"/>
          <a:stretch/>
        </p:blipFill>
        <p:spPr bwMode="auto">
          <a:xfrm rot="5181275">
            <a:off x="-200529" y="1942411"/>
            <a:ext cx="2739742" cy="186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anek\Desktop\Фото лог игры\20190828_094547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1" t="14180" r="10794" b="13228"/>
          <a:stretch/>
        </p:blipFill>
        <p:spPr bwMode="auto">
          <a:xfrm rot="4811695">
            <a:off x="3797627" y="4236278"/>
            <a:ext cx="2943349" cy="195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anek\Desktop\Фото лог игры\20190828_094554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5" t="13968" r="12339" b="10899"/>
          <a:stretch/>
        </p:blipFill>
        <p:spPr bwMode="auto">
          <a:xfrm rot="5179525">
            <a:off x="-213397" y="4207178"/>
            <a:ext cx="2929959" cy="201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72" y="152400"/>
            <a:ext cx="8543730" cy="17526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Коррекционно-развивающие  занятия с педагогом психологом</a:t>
            </a:r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400"/>
            <a:ext cx="2684884" cy="25254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022689"/>
            <a:ext cx="2736203" cy="25601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337698"/>
            <a:ext cx="2603241" cy="23979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301412"/>
            <a:ext cx="2601864" cy="23979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Объект 9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6161">
            <a:off x="3113547" y="2233490"/>
            <a:ext cx="2721379" cy="2473228"/>
          </a:xfrm>
          <a:ln w="190500" cap="sq">
            <a:solidFill>
              <a:srgbClr val="C8C6BD"/>
            </a:solidFill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3363"/>
            <a:ext cx="9144000" cy="2128837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КОРРЕКЦИОННЫЙ КУРС «КОРРЕКЦИОННО-РАЗВИВАЮЩИЕ ЗАНЯТИЯ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(ЛОГОПЕДИЧЕСКИЕ ЗАНЯТИЯ)»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8600" y="2398539"/>
            <a:ext cx="3149638" cy="2686645"/>
          </a:xfrm>
          <a:ln w="190500" cap="sq">
            <a:solidFill>
              <a:srgbClr val="C8C6BD"/>
            </a:solidFill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771571" y="3821540"/>
            <a:ext cx="3095827" cy="27612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68534" y="2515256"/>
            <a:ext cx="3105353" cy="2677884"/>
          </a:xfrm>
          <a:ln w="190500" cap="sq">
            <a:solidFill>
              <a:srgbClr val="C8C6BD"/>
            </a:solidFill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704088"/>
            <a:ext cx="8839200" cy="59253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alt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Один </a:t>
            </a:r>
            <a:r>
              <a:rPr lang="ru-RU" altLang="ru-RU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 способов развития коммуникативной компетентности является формирование у детей с РАС навыков общения с помощью средств поддерживающей (невербальной) коммуникации: графических символов (пиктограмм, слов-табличек) и общеупотребительных жестов. </a:t>
            </a:r>
            <a:br>
              <a:rPr lang="ru-RU" altLang="ru-RU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Невербальные </a:t>
            </a:r>
            <a:r>
              <a:rPr lang="ru-RU" altLang="ru-RU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средства общения позволяют создать условия для повышения у неговорящего ребёнка мотивации к общению: ребёнок с помощью жестов, пиктограмм, слов-табличек участвует в коммуникативных ситуациях и выражает свои мысли и  желания. Средства поддерживающей (невербальной) коммуникации представляют ребёнку возможность отвечать на открытые и альтернативные вопросы, планировать предстоящую деятельность, давать оценку своим действиям и поступкам, а так же выражать своё отношение к происходящему вокруг.  </a:t>
            </a:r>
            <a:r>
              <a:rPr lang="ru-RU" altLang="ru-RU" sz="67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6700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850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anek\Desktop\Фото лог игры\DSC_09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5775" r="23492" b="5655"/>
          <a:stretch/>
        </p:blipFill>
        <p:spPr bwMode="auto">
          <a:xfrm>
            <a:off x="726919" y="776512"/>
            <a:ext cx="2948825" cy="291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anek\Desktop\Фото лог игры\DSC_09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77" r="2382" b="12102"/>
          <a:stretch/>
        </p:blipFill>
        <p:spPr bwMode="auto">
          <a:xfrm>
            <a:off x="4038600" y="626581"/>
            <a:ext cx="3810000" cy="318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anek\Desktop\Фото лог игры\DSC_092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t="5775" r="2381" b="10431"/>
          <a:stretch/>
        </p:blipFill>
        <p:spPr bwMode="auto">
          <a:xfrm>
            <a:off x="457200" y="3926112"/>
            <a:ext cx="3193144" cy="267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Sanek\Desktop\Фото лог игры\DSC_092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1" r="8254" b="16399"/>
          <a:stretch/>
        </p:blipFill>
        <p:spPr bwMode="auto">
          <a:xfrm>
            <a:off x="4419600" y="3927253"/>
            <a:ext cx="4172640" cy="267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280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anek\Desktop\Фото лог игры\DSC_09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08" t="6014" r="3651" b="8999"/>
          <a:stretch/>
        </p:blipFill>
        <p:spPr bwMode="auto">
          <a:xfrm>
            <a:off x="157555" y="1123345"/>
            <a:ext cx="2735943" cy="258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C:\Users\Sanek\Desktop\Фото лог игры\DSC_09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83" r="6826" b="29768"/>
          <a:stretch/>
        </p:blipFill>
        <p:spPr bwMode="auto">
          <a:xfrm>
            <a:off x="3048000" y="700854"/>
            <a:ext cx="3241006" cy="205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C:\Users\Sanek\Desktop\Фото лог игры\DSC_092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15" r="5555" b="9953"/>
          <a:stretch/>
        </p:blipFill>
        <p:spPr bwMode="auto">
          <a:xfrm>
            <a:off x="89302" y="4049486"/>
            <a:ext cx="2872447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anek\Desktop\Фото лог игры\DSC_093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14" t="2911" r="10477" b="15682"/>
          <a:stretch/>
        </p:blipFill>
        <p:spPr bwMode="auto">
          <a:xfrm>
            <a:off x="5319318" y="4038600"/>
            <a:ext cx="3635996" cy="266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anek\Desktop\Фото лог игры\DSC_093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03" r="7301" b="4462"/>
          <a:stretch/>
        </p:blipFill>
        <p:spPr bwMode="auto">
          <a:xfrm>
            <a:off x="6400800" y="1344226"/>
            <a:ext cx="2532743" cy="236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Sanek\Desktop\Фото лог игры\DSC_0933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18" t="8162" r="9365" b="9953"/>
          <a:stretch/>
        </p:blipFill>
        <p:spPr bwMode="auto">
          <a:xfrm>
            <a:off x="2670461" y="3139247"/>
            <a:ext cx="2648857" cy="318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220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anek\Desktop\буквы\DSC_0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73" t="6731" r="12699" b="17115"/>
          <a:stretch/>
        </p:blipFill>
        <p:spPr bwMode="auto">
          <a:xfrm>
            <a:off x="210410" y="1066801"/>
            <a:ext cx="2667000" cy="219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anek\Desktop\буквы\DSC_00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38" t="2672" r="1270" b="24993"/>
          <a:stretch/>
        </p:blipFill>
        <p:spPr bwMode="auto">
          <a:xfrm>
            <a:off x="2971800" y="1066801"/>
            <a:ext cx="3042468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anek\Desktop\буквы\DSC_000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3" t="16279" r="24762" b="21174"/>
          <a:stretch/>
        </p:blipFill>
        <p:spPr bwMode="auto">
          <a:xfrm>
            <a:off x="210409" y="3582422"/>
            <a:ext cx="3992383" cy="239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Sanek\Desktop\буквы\DSC_000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9" t="25828" r="23333" b="5418"/>
          <a:stretch/>
        </p:blipFill>
        <p:spPr bwMode="auto">
          <a:xfrm>
            <a:off x="6172200" y="1402447"/>
            <a:ext cx="2813504" cy="186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Sanek\Desktop\буквы\DSC_0010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60" t="8640" r="8254" b="3268"/>
          <a:stretch/>
        </p:blipFill>
        <p:spPr bwMode="auto">
          <a:xfrm>
            <a:off x="4493034" y="3546136"/>
            <a:ext cx="4255407" cy="305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102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>
          <a:xfrm>
            <a:off x="217714" y="685800"/>
            <a:ext cx="8839200" cy="12192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Особые образовательные потребности </a:t>
            </a:r>
            <a:b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аутизмом</a:t>
            </a:r>
            <a:r>
              <a:rPr lang="ru-RU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279400" y="1295400"/>
            <a:ext cx="88392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marL="457200" indent="-4572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639763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indent="-246063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187450" indent="-20955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1462088" indent="-20955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19192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3764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28336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2908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постепенное и индивидуально дозированное введение ребенка в ситуацию обучения в классе;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выбор уроков;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кропотливая работа всех специалистов по развитию социально-бытовых навыков;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специальная поддержка детей в развитии возможностей вербальной и невербальной коммуникации;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необходимость во временной и индивидуально дозированной поддержке как </a:t>
            </a:r>
            <a:r>
              <a:rPr lang="ru-RU" altLang="ru-RU" sz="1800" dirty="0" err="1">
                <a:latin typeface="Times New Roman" pitchFamily="18" charset="0"/>
                <a:cs typeface="Times New Roman" pitchFamily="18" charset="0"/>
              </a:rPr>
              <a:t>тьютором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 так и другим специалистом;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обеспеченность дополнительными индивидуальными занятиями с педагогом по отработке форм адекватного учебного поведения наряду с посещением класса;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периодические индивидуальные педагогические занятия (циклы занятий) для контроля за освоением им нового учебного материала в классе;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создание четкой и упорядоченной временно-пространственной структуры уроков и всего пребывания ребенка в школе;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специальная работа по подведению ребенка к возможности участия во фронтальной организации урока;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учет специфики освоения навыков и усвоения информации при аутизме особенностей освоения «простого» и «сложного»;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nek\Desktop\буквы\DSC_00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5" t="11743" r="13333" b="23083"/>
          <a:stretch/>
        </p:blipFill>
        <p:spPr bwMode="auto">
          <a:xfrm>
            <a:off x="195943" y="914400"/>
            <a:ext cx="4191000" cy="2918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anek\Desktop\буквы\DSC_00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6" t="13415" r="13175" b="12818"/>
          <a:stretch/>
        </p:blipFill>
        <p:spPr bwMode="auto">
          <a:xfrm>
            <a:off x="4038600" y="3051629"/>
            <a:ext cx="4738913" cy="3437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360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305800" cy="1524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73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73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7300" b="1" dirty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7300" b="1" dirty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7300" b="1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</a:t>
            </a:r>
            <a:r>
              <a:rPr lang="ru-RU" sz="7300" b="1" dirty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внимание!</a:t>
            </a:r>
            <a:r>
              <a:rPr lang="ru-RU" sz="5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5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Picture 7" descr="C:\Documents and Settings\User\Рабочий стол\images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92065" y="1955426"/>
            <a:ext cx="3108158" cy="2022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6" descr="C:\Documents and Settings\User\Рабочий стол\images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3289" y="1905000"/>
            <a:ext cx="3028637" cy="21233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C:\Documents and Settings\User\Рабочий стол\images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785146" y="4344070"/>
            <a:ext cx="2787634" cy="23110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Documents and Settings\User\Рабочий стол\загруженное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344070"/>
            <a:ext cx="2977888" cy="21137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5" descr="C:\Documents and Settings\User\Рабочий стол\1-skazka-uchi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71800" y="2760924"/>
            <a:ext cx="3200400" cy="24340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14900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1625" y="1066800"/>
            <a:ext cx="8839200" cy="4525963"/>
          </a:xfrm>
        </p:spPr>
        <p:txBody>
          <a:bodyPr/>
          <a:lstStyle/>
          <a:p>
            <a:pPr eaLnBrk="1" hangingPunct="1">
              <a:buClrTx/>
              <a:buFont typeface="Wingdings" pitchFamily="2" charset="2"/>
              <a:buChar char="Ø"/>
            </a:pP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необходимость введения специальных разделов коррекционного обучения;</a:t>
            </a:r>
          </a:p>
          <a:p>
            <a:pPr eaLnBrk="1" hangingPunct="1">
              <a:buClrTx/>
              <a:buFont typeface="Wingdings" pitchFamily="2" charset="2"/>
              <a:buChar char="Ø"/>
            </a:pP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специальная коррекционная работа по осмыслению, упорядочиванию и дифференциации индивидуального жизненного опыта ребенка;</a:t>
            </a:r>
          </a:p>
          <a:p>
            <a:pPr eaLnBrk="1" hangingPunct="1">
              <a:buClrTx/>
              <a:buFont typeface="Wingdings" pitchFamily="2" charset="2"/>
              <a:buChar char="Ø"/>
            </a:pP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специальная помощь в упорядочивании и осмыслении усваиваемых знаний и умений;</a:t>
            </a:r>
          </a:p>
          <a:p>
            <a:pPr eaLnBrk="1" hangingPunct="1">
              <a:buClrTx/>
              <a:buFont typeface="Wingdings" pitchFamily="2" charset="2"/>
              <a:buChar char="Ø"/>
            </a:pP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специальная организация на перемене;</a:t>
            </a:r>
          </a:p>
          <a:p>
            <a:pPr eaLnBrk="1" hangingPunct="1">
              <a:buClrTx/>
              <a:buFont typeface="Wingdings" pitchFamily="2" charset="2"/>
              <a:buChar char="Ø"/>
            </a:pP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условия обучения, обеспечивающие обстановку сенсорного и эмоционального комфорта, упорядоченности и предсказуемости происходящего;</a:t>
            </a:r>
          </a:p>
          <a:p>
            <a:pPr eaLnBrk="1" hangingPunct="1">
              <a:buClrTx/>
              <a:buFont typeface="Wingdings" pitchFamily="2" charset="2"/>
              <a:buChar char="Ø"/>
            </a:pP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специальная установка педагога на развитие эмоционального контакта с ребенком;</a:t>
            </a:r>
          </a:p>
          <a:p>
            <a:pPr eaLnBrk="1" hangingPunct="1">
              <a:buClrTx/>
              <a:buFont typeface="Wingdings" pitchFamily="2" charset="2"/>
              <a:buChar char="Ø"/>
            </a:pP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старание педагога транслирования установку соученикам ребенка с РАС;</a:t>
            </a:r>
          </a:p>
          <a:p>
            <a:pPr eaLnBrk="1" hangingPunct="1">
              <a:buClrTx/>
              <a:buFont typeface="Wingdings" pitchFamily="2" charset="2"/>
              <a:buChar char="Ø"/>
            </a:pP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развитие внимания детей к проявлениям близких взрослых и соучеников и специальная помощь в понимании ситуаций, происходящих с другими людьми, их взаимоотношений;</a:t>
            </a:r>
          </a:p>
          <a:p>
            <a:pPr eaLnBrk="1" hangingPunct="1">
              <a:buClrTx/>
              <a:buFont typeface="Wingdings" pitchFamily="2" charset="2"/>
              <a:buChar char="Ø"/>
            </a:pP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использовать существующие у ребенка с РАС избирательные способности;</a:t>
            </a:r>
          </a:p>
          <a:p>
            <a:pPr eaLnBrk="1" hangingPunct="1">
              <a:buClrTx/>
              <a:buFont typeface="Wingdings" pitchFamily="2" charset="2"/>
              <a:buChar char="Ø"/>
            </a:pP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обязательное психологическое сопровождение;</a:t>
            </a:r>
          </a:p>
          <a:p>
            <a:pPr eaLnBrk="1" hangingPunct="1">
              <a:buClrTx/>
              <a:buFont typeface="Wingdings" pitchFamily="2" charset="2"/>
              <a:buChar char="Ø"/>
            </a:pP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индивидуально дозированное и постепенное расширение образовательного пространства за пределы образовательного учреждения и др.</a:t>
            </a:r>
          </a:p>
          <a:p>
            <a:pPr eaLnBrk="1" hangingPunct="1"/>
            <a:endParaRPr lang="ru-RU" altLang="ru-RU" sz="1400" dirty="0" smtClean="0"/>
          </a:p>
          <a:p>
            <a:pPr eaLnBrk="1" hangingPunct="1"/>
            <a:endParaRPr lang="ru-RU" altLang="ru-RU" sz="1400" dirty="0" smtClean="0"/>
          </a:p>
          <a:p>
            <a:pPr eaLnBrk="1" hangingPunct="1"/>
            <a:endParaRPr lang="ru-RU" altLang="ru-RU" sz="1400" dirty="0" smtClean="0"/>
          </a:p>
          <a:p>
            <a:pPr eaLnBrk="1" hangingPunct="1"/>
            <a:endParaRPr lang="ru-RU" altLang="ru-RU" sz="1400" dirty="0" smtClean="0"/>
          </a:p>
          <a:p>
            <a:pPr eaLnBrk="1" hangingPunct="1"/>
            <a:endParaRPr lang="ru-RU" altLang="ru-RU" sz="280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4000" dirty="0">
                <a:solidFill>
                  <a:srgbClr val="002060"/>
                </a:solidFill>
              </a:rPr>
              <a:t>АООП НОО с РАС </a:t>
            </a:r>
            <a:r>
              <a:rPr lang="ru-RU" altLang="ru-RU" sz="4000" dirty="0" smtClean="0">
                <a:solidFill>
                  <a:srgbClr val="002060"/>
                </a:solidFill>
              </a:rPr>
              <a:t>(</a:t>
            </a:r>
            <a:r>
              <a:rPr lang="ru-RU" altLang="ru-RU" sz="4000" dirty="0">
                <a:solidFill>
                  <a:srgbClr val="002060"/>
                </a:solidFill>
              </a:rPr>
              <a:t>вариант 8.2.</a:t>
            </a:r>
            <a:r>
              <a:rPr lang="ru-RU" altLang="ru-RU" sz="40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1"/>
            <a:ext cx="7924800" cy="914400"/>
          </a:xfrm>
        </p:spPr>
        <p:txBody>
          <a:bodyPr/>
          <a:lstStyle/>
          <a:p>
            <a:pPr eaLnBrk="1" hangingPunct="1"/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создана на основе ФГОС НОО обучающихся с РАС;</a:t>
            </a:r>
          </a:p>
          <a:p>
            <a:pPr eaLnBrk="1" hangingPunct="1"/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достижение обучающимися трех видов результатов:</a:t>
            </a:r>
          </a:p>
          <a:p>
            <a:pPr eaLnBrk="1" hangingPunct="1"/>
            <a:endParaRPr lang="ru-RU" altLang="ru-RU" sz="1400" dirty="0" smtClean="0"/>
          </a:p>
        </p:txBody>
      </p:sp>
      <p:graphicFrame>
        <p:nvGraphicFramePr>
          <p:cNvPr id="33847" name="Group 5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05667405"/>
              </p:ext>
            </p:extLst>
          </p:nvPr>
        </p:nvGraphicFramePr>
        <p:xfrm>
          <a:off x="685800" y="2514600"/>
          <a:ext cx="7848600" cy="3810000"/>
        </p:xfrm>
        <a:graphic>
          <a:graphicData uri="http://schemas.openxmlformats.org/drawingml/2006/table">
            <a:tbl>
              <a:tblPr/>
              <a:tblGrid>
                <a:gridCol w="2616200"/>
                <a:gridCol w="2616200"/>
                <a:gridCol w="2616200"/>
              </a:tblGrid>
              <a:tr h="583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личностные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метапредметные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предметные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68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индивидуально-личностные качества и социальные (жизненные) компетенции обучающегося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освоенные обучающимися универсальные учебные действия (познавательные, регулятивные и коммуникативные)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предметные результаты освоения АООП НОО  с учетом специфики содержания образовательных областей, включающих в себя конкретные учебные предметы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04850"/>
            <a:ext cx="87630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план АООП НОО для детей с РАС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33600"/>
            <a:ext cx="8229600" cy="4525963"/>
          </a:xfrm>
        </p:spPr>
        <p:txBody>
          <a:bodyPr/>
          <a:lstStyle/>
          <a:p>
            <a:pPr marL="609600" indent="-609600" eaLnBrk="1" hangingPunct="1"/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сроки освоения:</a:t>
            </a:r>
          </a:p>
          <a:p>
            <a:pPr marL="609600" indent="-609600" eaLnBrk="1" hangingPunct="1">
              <a:buFontTx/>
              <a:buNone/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- 5лет (один дополнительный первый класс);    </a:t>
            </a:r>
          </a:p>
          <a:p>
            <a:pPr marL="609600" indent="-609600" algn="ctr" eaLnBrk="1" hangingPunct="1">
              <a:buFontTx/>
              <a:buNone/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- 6 лет (два дополнительных первых класса) при условии, что ребенок не посещал дошкольное образовательное учреждение;</a:t>
            </a:r>
          </a:p>
          <a:p>
            <a:pPr marL="609600" indent="-609600" eaLnBrk="1" hangingPunct="1"/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пятидневная учебная неделя;</a:t>
            </a:r>
          </a:p>
          <a:p>
            <a:pPr marL="609600" indent="-609600" eaLnBrk="1" hangingPunct="1"/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учебного года 34 недели ( 1, 1 доп. – 33 недели);</a:t>
            </a:r>
          </a:p>
          <a:p>
            <a:pPr marL="609600" indent="-609600" eaLnBrk="1" hangingPunct="1"/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учебных занятий 35-40 минут;</a:t>
            </a:r>
          </a:p>
          <a:p>
            <a:pPr marL="609600" indent="-609600" eaLnBrk="1" hangingPunct="1"/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иностранного языка с 3 класса ( 1 час в неделю);</a:t>
            </a:r>
          </a:p>
          <a:p>
            <a:pPr marL="609600" indent="-609600" eaLnBrk="1" hangingPunct="1"/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 коррекционно-развивающие занятия.</a:t>
            </a:r>
          </a:p>
          <a:p>
            <a:pPr marL="609600" indent="-609600" algn="ctr" eaLnBrk="1" hangingPunct="1">
              <a:buFontTx/>
              <a:buNone/>
            </a:pPr>
            <a:endParaRPr lang="ru-RU" altLang="ru-RU" sz="160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838915"/>
              </p:ext>
            </p:extLst>
          </p:nvPr>
        </p:nvGraphicFramePr>
        <p:xfrm>
          <a:off x="533400" y="71849"/>
          <a:ext cx="8381997" cy="6786151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2079649"/>
                <a:gridCol w="2079649"/>
                <a:gridCol w="556014"/>
                <a:gridCol w="556014"/>
                <a:gridCol w="556014"/>
                <a:gridCol w="556014"/>
                <a:gridCol w="376475"/>
                <a:gridCol w="742126"/>
                <a:gridCol w="880042"/>
              </a:tblGrid>
              <a:tr h="490891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Примерный недельный учебный план начального общего </a:t>
                      </a:r>
                      <a:r>
                        <a:rPr lang="ru-RU" sz="1100" b="1" kern="100" dirty="0" smtClean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образования обучающихся </a:t>
                      </a:r>
                      <a:r>
                        <a:rPr lang="ru-RU" sz="1100" b="1" kern="1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с расстройствами аутистического спектра </a:t>
                      </a:r>
                      <a:endParaRPr lang="ru-RU" sz="1100" b="1" kern="100" dirty="0" smtClean="0">
                        <a:solidFill>
                          <a:srgbClr val="00000A"/>
                        </a:solidFill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00" dirty="0" smtClean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(</a:t>
                      </a:r>
                      <a:r>
                        <a:rPr lang="ru-RU" sz="1100" b="1" kern="1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вариант 8.2</a:t>
                      </a:r>
                      <a:r>
                        <a:rPr lang="ru-RU" sz="1100" b="1" kern="100" dirty="0" smtClean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.</a:t>
                      </a:r>
                      <a:r>
                        <a:rPr lang="ru-RU" sz="1100" kern="100" dirty="0" smtClean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)        </a:t>
                      </a:r>
                      <a:r>
                        <a:rPr lang="ru-RU" sz="1100" b="1" kern="100" dirty="0" smtClean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(</a:t>
                      </a:r>
                      <a:r>
                        <a:rPr lang="ru-RU" sz="1100" b="1" kern="1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вариант 3 -6 лет)</a:t>
                      </a:r>
                      <a:endParaRPr lang="ru-RU" sz="1600" kern="100" dirty="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978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Предметные </a:t>
                      </a:r>
                      <a:br>
                        <a:rPr lang="ru-RU" sz="1000" b="1" kern="1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</a:br>
                      <a:r>
                        <a:rPr lang="ru-RU" sz="1000" b="1" kern="1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области</a:t>
                      </a:r>
                      <a:endParaRPr lang="ru-RU" sz="1200" kern="100" dirty="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Классы </a:t>
                      </a:r>
                      <a:endParaRPr lang="ru-RU" sz="1200" kern="100" dirty="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ru-RU" sz="1200" kern="100" dirty="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Учебные предметы</a:t>
                      </a:r>
                      <a:endParaRPr lang="ru-RU" sz="1200" kern="100" dirty="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ru-RU" sz="1200" kern="100" dirty="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Количество часов </a:t>
                      </a:r>
                      <a:br>
                        <a:rPr lang="ru-RU" sz="1000" b="1" kern="1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</a:br>
                      <a:r>
                        <a:rPr lang="ru-RU" sz="1000" b="1" kern="1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в неделю</a:t>
                      </a:r>
                      <a:endParaRPr lang="ru-RU" sz="1200" kern="100" dirty="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3375" algn="l"/>
                        </a:tabLst>
                      </a:pPr>
                      <a:r>
                        <a:rPr lang="ru-RU" sz="1000" b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Всего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3375" algn="l"/>
                        </a:tabLst>
                      </a:pPr>
                      <a:r>
                        <a:rPr lang="ru-RU" sz="1000" b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8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I</a:t>
                      </a:r>
                      <a:r>
                        <a:rPr lang="ru-RU" sz="1000" kern="1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 </a:t>
                      </a:r>
                      <a:endParaRPr lang="ru-RU" sz="1200" kern="100" dirty="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I</a:t>
                      </a:r>
                      <a:endParaRPr lang="ru-RU" sz="1200" kern="100" dirty="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доп.</a:t>
                      </a:r>
                      <a:endParaRPr lang="ru-RU" sz="1200" kern="100" dirty="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I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доп.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II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III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IV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362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Обязательная часть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ru-RU" sz="1200" kern="100" dirty="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2759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Филология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Русский язык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5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5</a:t>
                      </a:r>
                      <a:endParaRPr lang="ru-RU" sz="1200" kern="100" dirty="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5</a:t>
                      </a:r>
                      <a:endParaRPr lang="ru-RU" sz="1200" kern="100" dirty="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5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4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4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23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6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Литературное чтение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4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4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4</a:t>
                      </a:r>
                      <a:endParaRPr lang="ru-RU" sz="1200" kern="100" dirty="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4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4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3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19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3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Иностранный язык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-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-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-</a:t>
                      </a:r>
                      <a:endParaRPr lang="ru-RU" sz="1200" kern="100" dirty="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-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2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2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Математика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и информатика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Математика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4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4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4</a:t>
                      </a:r>
                      <a:endParaRPr lang="ru-RU" sz="1200" kern="100" dirty="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4</a:t>
                      </a:r>
                      <a:endParaRPr lang="ru-RU" sz="1200" kern="100" dirty="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4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4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20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6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Обществознание и естествознание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Окружающий мир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2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2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2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2</a:t>
                      </a:r>
                      <a:endParaRPr lang="ru-RU" sz="1200" kern="100" dirty="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2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2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10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2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Основы религиозных культур и светской этики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Основы религиозных культур и светской этики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sym typeface="Symbol"/>
                        </a:rPr>
                        <a:t>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_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sym typeface="Symbol"/>
                        </a:rPr>
                        <a:t>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sym typeface="Symbol"/>
                        </a:rPr>
                        <a:t></a:t>
                      </a:r>
                      <a:endParaRPr lang="ru-RU" sz="1200" kern="100" dirty="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sym typeface="Symbol"/>
                        </a:rPr>
                        <a:t>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813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Искусство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Музыка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5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4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Изобразительное искусство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5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6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Технология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Технология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5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24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Физическая культура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Физическая культура 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3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3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3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3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3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3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15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629"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Итого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21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21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21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21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21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21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126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629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Часть, формируемая участниками образовательного процесса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-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-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-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2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2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2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6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259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Максимально допустимая недельная нагрузка</a:t>
                      </a: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 (при 5-дневной учебной неделе)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21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21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21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23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23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23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132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629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Внеурочная деятельность</a:t>
                      </a: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 (включая коррекционно-развивающую работу)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10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10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10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10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10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10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60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629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i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коррекционно-развивающая работа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i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7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i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7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i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7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i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7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i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7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i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7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i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42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629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коррекционно-развивающие занятия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6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6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6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6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6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6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36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629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ритмика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6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629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i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другие направления внеурочной деятельности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i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3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i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3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i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3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i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3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i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3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i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3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i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18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629"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Всего к финансированию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31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31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31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33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33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33</a:t>
                      </a:r>
                      <a:endParaRPr lang="ru-RU" sz="12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192</a:t>
                      </a:r>
                      <a:endParaRPr lang="ru-RU" sz="1200" kern="100" dirty="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4886" marR="54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798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71" y="457200"/>
            <a:ext cx="9144000" cy="203911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и групповые коррекционно-развивающие занятия в рамках внеурочной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0873469"/>
              </p:ext>
            </p:extLst>
          </p:nvPr>
        </p:nvGraphicFramePr>
        <p:xfrm>
          <a:off x="457200" y="2209798"/>
          <a:ext cx="8381998" cy="4343400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3936294"/>
                <a:gridCol w="579763"/>
                <a:gridCol w="610278"/>
                <a:gridCol w="610278"/>
                <a:gridCol w="610278"/>
                <a:gridCol w="610278"/>
                <a:gridCol w="610278"/>
                <a:gridCol w="814551"/>
              </a:tblGrid>
              <a:tr h="6204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Коррекционно-развивающая адаптационная область</a:t>
                      </a:r>
                      <a:endParaRPr lang="ru-RU" sz="1100" kern="100" dirty="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I</a:t>
                      </a:r>
                      <a:r>
                        <a:rPr lang="ru-RU" sz="1400" b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 </a:t>
                      </a:r>
                      <a:endParaRPr lang="ru-RU" sz="11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I</a:t>
                      </a:r>
                      <a:endParaRPr lang="ru-RU" sz="11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доп.</a:t>
                      </a:r>
                      <a:endParaRPr lang="ru-RU" sz="11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I</a:t>
                      </a:r>
                      <a:endParaRPr lang="ru-RU" sz="11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доп.</a:t>
                      </a:r>
                      <a:endParaRPr lang="ru-RU" sz="11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II</a:t>
                      </a:r>
                      <a:endParaRPr lang="ru-RU" sz="11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III</a:t>
                      </a:r>
                      <a:endParaRPr lang="ru-RU" sz="11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IV</a:t>
                      </a:r>
                      <a:endParaRPr lang="ru-RU" sz="11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00" dirty="0" smtClean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Всего</a:t>
                      </a:r>
                      <a:r>
                        <a:rPr lang="ru-RU" sz="1400" b="1" kern="1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 </a:t>
                      </a:r>
                      <a:endParaRPr lang="ru-RU" sz="1100" kern="100" dirty="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04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Индивидуальные занятия с учителем начальных классов</a:t>
                      </a:r>
                      <a:endParaRPr lang="ru-RU" sz="11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100" i="0" kern="100" dirty="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100" i="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100" i="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100" i="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100" i="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100" i="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6</a:t>
                      </a:r>
                      <a:endParaRPr lang="ru-RU" sz="1100" i="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04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Индивидуальные занятия с учителем-логопедом</a:t>
                      </a:r>
                      <a:endParaRPr lang="ru-RU" sz="11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100" i="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100" i="0" kern="100" dirty="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100" i="0" kern="100" dirty="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100" i="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100" i="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100" i="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6</a:t>
                      </a:r>
                      <a:endParaRPr lang="ru-RU" sz="1100" i="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04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Индивидуальные занятия с педагогом-психологом</a:t>
                      </a:r>
                      <a:endParaRPr lang="ru-RU" sz="11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100" i="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100" i="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100" i="0" kern="100" dirty="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100" i="0" kern="100" dirty="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100" i="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100" i="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6</a:t>
                      </a:r>
                      <a:endParaRPr lang="ru-RU" sz="1100" i="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04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 Индивидуальные занятия с учителем-дефектологом</a:t>
                      </a:r>
                      <a:endParaRPr lang="ru-RU" sz="11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100" i="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100" i="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100" i="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100" i="0" kern="100" dirty="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100" i="0" kern="100" dirty="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100" i="0" kern="100" dirty="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6</a:t>
                      </a:r>
                      <a:endParaRPr lang="ru-RU" sz="1100" i="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2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Ритмика</a:t>
                      </a:r>
                      <a:endParaRPr lang="ru-RU" sz="11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100" i="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100" i="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100" i="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100" i="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100" i="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100" i="0" kern="100" dirty="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6</a:t>
                      </a:r>
                      <a:endParaRPr lang="ru-RU" sz="1100" i="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04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Другие направления внеурочной деятельности</a:t>
                      </a:r>
                      <a:endParaRPr lang="ru-RU" sz="11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100" i="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100" i="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100" i="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100" i="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100" i="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100" i="0" kern="100" dirty="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0" kern="1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6</a:t>
                      </a:r>
                      <a:endParaRPr lang="ru-RU" sz="1100" i="0" kern="100" dirty="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24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Итого</a:t>
                      </a:r>
                      <a:endParaRPr lang="ru-RU" sz="110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6</a:t>
                      </a:r>
                      <a:endParaRPr lang="ru-RU" sz="1100" i="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6</a:t>
                      </a:r>
                      <a:endParaRPr lang="ru-RU" sz="1100" i="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6</a:t>
                      </a:r>
                      <a:endParaRPr lang="ru-RU" sz="1100" i="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6</a:t>
                      </a:r>
                      <a:endParaRPr lang="ru-RU" sz="1100" i="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6</a:t>
                      </a:r>
                      <a:endParaRPr lang="ru-RU" sz="1100" i="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kern="10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6</a:t>
                      </a:r>
                      <a:endParaRPr lang="ru-RU" sz="1100" i="0" kern="10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kern="1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36</a:t>
                      </a:r>
                      <a:endParaRPr lang="ru-RU" sz="1100" i="0" kern="100" dirty="0">
                        <a:solidFill>
                          <a:srgbClr val="00000A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19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799" y="685800"/>
            <a:ext cx="8466609" cy="1306286"/>
          </a:xfrm>
          <a:extLst/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Коррекционно-развивающие программы</a:t>
            </a:r>
            <a:endParaRPr lang="ru-RU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4268">
            <a:off x="6235704" y="3807960"/>
            <a:ext cx="3358458" cy="184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41238">
            <a:off x="4124684" y="2969000"/>
            <a:ext cx="3794044" cy="2198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83855">
            <a:off x="-485515" y="3264045"/>
            <a:ext cx="3765375" cy="2247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11337">
            <a:off x="1817492" y="2834203"/>
            <a:ext cx="3763269" cy="2141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77825"/>
            <a:ext cx="7645400" cy="85883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пособия</a:t>
            </a:r>
            <a:endParaRPr lang="ru-RU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9" name="Picture 2" descr="http://www.bookschool.ru/wa-data/public/shop/products/09/35/3509/images/3512/3512.750x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3" y="1236663"/>
            <a:ext cx="1471612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https://cdn1.ozone.ru/multimedia/10150897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93" y="2362200"/>
            <a:ext cx="1490663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https://img.chaconne.ru/img/3990364_81772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7312" y="3101975"/>
            <a:ext cx="1530350" cy="2565400"/>
          </a:xfrm>
          <a:noFill/>
        </p:spPr>
      </p:pic>
      <p:pic>
        <p:nvPicPr>
          <p:cNvPr id="14342" name="Picture 8" descr="https://mnogoknig.lv/uploads/products/111344/zwlnthjk-754jp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557" y="3886200"/>
            <a:ext cx="1431925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2" descr="https://i.pinimg.com/originals/fe/17/42/fe17421afcbdc051a63cfea3ed2c5bb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36663"/>
            <a:ext cx="3303588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6" descr="https://img.xn-----clcobofakcfg0aeim6cpk4fn4eqf.xn--p1ai/images/zanimatelnij_russkij_jazik_2_klass_rabochaja_tetrad_komplekt_iz_2_tetradej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176475"/>
            <a:ext cx="23876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4" descr="https://ozon-st.cdn.ngenix.net/multimedia/101241309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850" y="4081462"/>
            <a:ext cx="2808288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338</TotalTime>
  <Words>811</Words>
  <Application>Microsoft Office PowerPoint</Application>
  <PresentationFormat>Экран (4:3)</PresentationFormat>
  <Paragraphs>302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Поток</vt:lpstr>
      <vt:lpstr>Психолого-педагогическое сопровождение детей с РАС  в образовательном учреждении для обучающихся с ОВЗ (ЗПР).   Технология развития коммуникации детей с РАС в ОГКОУ «Школа-интернат № 16» </vt:lpstr>
      <vt:lpstr>Особые образовательные потребности  детей с аутизмом: </vt:lpstr>
      <vt:lpstr>Презентация PowerPoint</vt:lpstr>
      <vt:lpstr>АООП НОО с РАС (вариант 8.2.)</vt:lpstr>
      <vt:lpstr>Учебный план АООП НОО для детей с РАС</vt:lpstr>
      <vt:lpstr>Презентация PowerPoint</vt:lpstr>
      <vt:lpstr>Индивидуальные и групповые коррекционно-развивающие занятия в рамках внеурочной деятельности </vt:lpstr>
      <vt:lpstr>Коррекционно-развивающие программы</vt:lpstr>
      <vt:lpstr>Методические пособия</vt:lpstr>
      <vt:lpstr>Методические пособия</vt:lpstr>
      <vt:lpstr>      Методические пособия</vt:lpstr>
      <vt:lpstr>Технологии развития коммуникации  детей с РАС Логопедическая и психологическая  работа с детьми с РАС должна проходить определенным образом: 1. Логопедической  и психологической работе предшествует адаптационный период, в ходе которого изучаются анамнестические сведения, составляется протокол речевого развития и проводится наблюдение за  поведением ребенка. 2. Очень важно установить эмоциональную связь с ребенком. Нельзя быть слишком активным, навязывать ребенку взаимодействие и задавать прямые вопросы, если не достигнут контакт. 3. В  работе с детьми не  должно быть предметов, отвлекающих ребенка, помнить о безопасности, так как некоторые аутичные дети импульсивны, двигательно  беспокойны, и у них иногда возникают эпизоды агрессии и самоагрессии. 4.Программа по коррекции речевых нарушений разрабатывается совместно со всеми специалистами, работающими с ребенком. 5. Логопедическая  и психологическая работа по коррекции речевого  развития должна быть последовательной. </vt:lpstr>
      <vt:lpstr>Методические пособия</vt:lpstr>
      <vt:lpstr>Коррекционно-развивающие  занятия с педагогом психологом</vt:lpstr>
      <vt:lpstr>КОРРЕКЦИОННЫЙ КУРС «КОРРЕКЦИОННО-РАЗВИВАЮЩИЕ ЗАНЯТИЯ (ЛОГОПЕДИЧЕСКИЕ ЗАНЯТИЯ)»</vt:lpstr>
      <vt:lpstr>      Один из способов развития коммуникативной компетентности является формирование у детей с РАС навыков общения с помощью средств поддерживающей (невербальной) коммуникации: графических символов (пиктограмм, слов-табличек) и общеупотребительных жестов.       Невербальные средства общения позволяют создать условия для повышения у неговорящего ребёнка мотивации к общению: ребёнок с помощью жестов, пиктограмм, слов-табличек участвует в коммуникативных ситуациях и выражает свои мысли и  желания. Средства поддерживающей (невербальной) коммуникации представляют ребёнку возможность отвечать на открытые и альтернативные вопросы, планировать предстоящую деятельность, давать оценку своим действиям и поступкам, а так же выражать своё отношение к происходящему вокруг.   </vt:lpstr>
      <vt:lpstr>Презентация PowerPoint</vt:lpstr>
      <vt:lpstr>Презентация PowerPoint</vt:lpstr>
      <vt:lpstr>Презентация PowerPoint</vt:lpstr>
      <vt:lpstr>Презентация PowerPoint</vt:lpstr>
      <vt:lpstr>  Спасибо за внимание!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Sanek</dc:creator>
  <cp:lastModifiedBy>Sanek</cp:lastModifiedBy>
  <cp:revision>29</cp:revision>
  <cp:lastPrinted>1601-01-01T00:00:00Z</cp:lastPrinted>
  <dcterms:created xsi:type="dcterms:W3CDTF">1601-01-01T00:00:00Z</dcterms:created>
  <dcterms:modified xsi:type="dcterms:W3CDTF">2019-08-28T07:12:30Z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